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48" r:id="rId5"/>
  </p:sldMasterIdLst>
  <p:notesMasterIdLst>
    <p:notesMasterId r:id="rId22"/>
  </p:notesMasterIdLst>
  <p:handoutMasterIdLst>
    <p:handoutMasterId r:id="rId23"/>
  </p:handoutMasterIdLst>
  <p:sldIdLst>
    <p:sldId id="548" r:id="rId6"/>
    <p:sldId id="546" r:id="rId7"/>
    <p:sldId id="550" r:id="rId8"/>
    <p:sldId id="556" r:id="rId9"/>
    <p:sldId id="557" r:id="rId10"/>
    <p:sldId id="585" r:id="rId11"/>
    <p:sldId id="558" r:id="rId12"/>
    <p:sldId id="559" r:id="rId13"/>
    <p:sldId id="560" r:id="rId14"/>
    <p:sldId id="572" r:id="rId15"/>
    <p:sldId id="597" r:id="rId16"/>
    <p:sldId id="566" r:id="rId17"/>
    <p:sldId id="598" r:id="rId18"/>
    <p:sldId id="570" r:id="rId19"/>
    <p:sldId id="600" r:id="rId20"/>
    <p:sldId id="599" r:id="rId2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6PA9ELW" initials="G" lastIdx="4" clrIdx="0"/>
  <p:cmAuthor id="1" name="Maggie Oldham" initials="MEO" lastIdx="1" clrIdx="1"/>
  <p:cmAuthor id="2" name="Marie Phillips" initials="MJP" lastIdx="4" clrIdx="2">
    <p:extLst>
      <p:ext uri="{19B8F6BF-5375-455C-9EA6-DF929625EA0E}">
        <p15:presenceInfo xmlns:p15="http://schemas.microsoft.com/office/powerpoint/2012/main" userId="Marie Phillips" providerId="None"/>
      </p:ext>
    </p:extLst>
  </p:cmAuthor>
  <p:cmAuthor id="3" name="Logan Negherbon" initials="LLN" lastIdx="2" clrIdx="3">
    <p:extLst>
      <p:ext uri="{19B8F6BF-5375-455C-9EA6-DF929625EA0E}">
        <p15:presenceInfo xmlns:p15="http://schemas.microsoft.com/office/powerpoint/2012/main" userId="Logan Negher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E3B"/>
    <a:srgbClr val="000000"/>
    <a:srgbClr val="AD3FF2"/>
    <a:srgbClr val="532476"/>
    <a:srgbClr val="7EA6C1"/>
    <a:srgbClr val="539CAD"/>
    <a:srgbClr val="62AA56"/>
    <a:srgbClr val="C39001"/>
    <a:srgbClr val="A5C1C0"/>
    <a:srgbClr val="B9D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6754" autoAdjust="0"/>
  </p:normalViewPr>
  <p:slideViewPr>
    <p:cSldViewPr snapToGrid="0">
      <p:cViewPr varScale="1">
        <p:scale>
          <a:sx n="101" d="100"/>
          <a:sy n="101" d="100"/>
        </p:scale>
        <p:origin x="81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67"/>
    </p:cViewPr>
  </p:sorterViewPr>
  <p:notesViewPr>
    <p:cSldViewPr snapToGrid="0">
      <p:cViewPr varScale="1">
        <p:scale>
          <a:sx n="76" d="100"/>
          <a:sy n="76" d="100"/>
        </p:scale>
        <p:origin x="2885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r">
              <a:defRPr sz="1200"/>
            </a:lvl1pPr>
          </a:lstStyle>
          <a:p>
            <a:fld id="{0C953B36-61FE-44DF-96B5-4B2B9D66F47C}" type="datetimeFigureOut">
              <a:rPr lang="en-US" smtClean="0"/>
              <a:pPr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r">
              <a:defRPr sz="1200"/>
            </a:lvl1pPr>
          </a:lstStyle>
          <a:p>
            <a:fld id="{0DFBBE6D-6D8B-4904-A720-30DED72FFF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07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r">
              <a:defRPr sz="1200"/>
            </a:lvl1pPr>
          </a:lstStyle>
          <a:p>
            <a:fld id="{C04728E6-AD04-44CB-8CED-AAB2465D099D}" type="datetimeFigureOut">
              <a:rPr lang="en-US" smtClean="0"/>
              <a:pPr/>
              <a:t>11/7/2017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4" tIns="46577" rIns="93154" bIns="465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4" tIns="46577" rIns="93154" bIns="465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r">
              <a:defRPr sz="1200"/>
            </a:lvl1pPr>
          </a:lstStyle>
          <a:p>
            <a:fld id="{C13EF162-95D0-42FB-9D8D-7153835C2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7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39898-7CE0-4FD9-80A1-689901D0DB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70273" y="165788"/>
            <a:ext cx="11661315" cy="5207409"/>
          </a:xfrm>
          <a:prstGeom prst="roundRect">
            <a:avLst>
              <a:gd name="adj" fmla="val 25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3" y="3200408"/>
            <a:ext cx="10972799" cy="1562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609601" y="419100"/>
            <a:ext cx="10966883" cy="2552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928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39898-7CE0-4FD9-80A1-689901D0DB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70273" y="165788"/>
            <a:ext cx="11661315" cy="5207409"/>
          </a:xfrm>
          <a:prstGeom prst="roundRect">
            <a:avLst>
              <a:gd name="adj" fmla="val 25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ounded Rectangle 8"/>
          <p:cNvSpPr/>
          <p:nvPr userDrawn="1"/>
        </p:nvSpPr>
        <p:spPr>
          <a:xfrm>
            <a:off x="270273" y="161934"/>
            <a:ext cx="11661315" cy="5207409"/>
          </a:xfrm>
          <a:prstGeom prst="roundRect">
            <a:avLst>
              <a:gd name="adj" fmla="val 25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609601" y="419100"/>
            <a:ext cx="10972801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6248400" y="1447564"/>
            <a:ext cx="5334000" cy="3734036"/>
          </a:xfrm>
          <a:prstGeom prst="roundRect">
            <a:avLst>
              <a:gd name="adj" fmla="val 6491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3" y="3200408"/>
            <a:ext cx="5289609" cy="1562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6379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46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9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46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1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46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3"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5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286001"/>
            <a:ext cx="11176000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2025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06400" y="3687764"/>
            <a:ext cx="11176000" cy="854075"/>
          </a:xfrm>
        </p:spPr>
        <p:txBody>
          <a:bodyPr/>
          <a:lstStyle>
            <a:lvl1pPr marL="0" indent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1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(Whit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8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(Dark Gra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0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theme" Target="../theme/theme1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.tif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0"/>
            <a:ext cx="1218565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017" y="5655966"/>
            <a:ext cx="828311" cy="1054717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46186" y="6356359"/>
            <a:ext cx="977900" cy="365125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bg1"/>
                </a:solidFill>
              </a:defRPr>
            </a:lvl1pPr>
          </a:lstStyle>
          <a:p>
            <a:fld id="{53DD4697-2CFA-4649-AD6E-2F56B6CE69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609601" y="419100"/>
            <a:ext cx="10966883" cy="2552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609601" y="3200400"/>
            <a:ext cx="10966883" cy="156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679701" y="1707600"/>
            <a:ext cx="745067" cy="55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217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217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217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40669" y="1707600"/>
            <a:ext cx="745067" cy="558800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200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200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200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7773" y="2394599"/>
            <a:ext cx="742951" cy="5588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255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255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255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18739" y="2394599"/>
            <a:ext cx="742951" cy="55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0</a:t>
            </a:r>
          </a:p>
          <a:p>
            <a:pPr algn="ctr">
              <a:defRPr/>
            </a:pPr>
            <a:r>
              <a:rPr lang="en-US" sz="563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79701" y="2394599"/>
            <a:ext cx="745067" cy="55880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163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163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163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0669" y="2394599"/>
            <a:ext cx="745067" cy="558800"/>
          </a:xfrm>
          <a:prstGeom prst="rect">
            <a:avLst/>
          </a:prstGeom>
          <a:solidFill>
            <a:srgbClr val="83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131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132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122</a:t>
            </a:r>
            <a:endParaRPr lang="en-US" sz="563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01633" y="2394599"/>
            <a:ext cx="745067" cy="558800"/>
          </a:xfrm>
          <a:prstGeom prst="rect">
            <a:avLst/>
          </a:prstGeom>
          <a:solidFill>
            <a:srgbClr val="EF4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239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65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53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62601" y="2394599"/>
            <a:ext cx="745067" cy="558800"/>
          </a:xfrm>
          <a:prstGeom prst="rect">
            <a:avLst/>
          </a:prstGeom>
          <a:solidFill>
            <a:srgbClr val="6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110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135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120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3568" y="2394599"/>
            <a:ext cx="745067" cy="558800"/>
          </a:xfrm>
          <a:prstGeom prst="rect">
            <a:avLst/>
          </a:prstGeom>
          <a:solidFill>
            <a:srgbClr val="705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112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92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56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84533" y="2394599"/>
            <a:ext cx="745067" cy="558800"/>
          </a:xfrm>
          <a:prstGeom prst="rect">
            <a:avLst/>
          </a:prstGeom>
          <a:solidFill>
            <a:srgbClr val="3E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62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102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130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445501" y="2394599"/>
            <a:ext cx="745067" cy="558800"/>
          </a:xfrm>
          <a:prstGeom prst="rect">
            <a:avLst/>
          </a:prstGeom>
          <a:solidFill>
            <a:srgbClr val="663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102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56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48</a:t>
            </a:r>
            <a:endParaRPr lang="en-US" sz="563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406469" y="2394599"/>
            <a:ext cx="745067" cy="558800"/>
          </a:xfrm>
          <a:prstGeom prst="rect">
            <a:avLst/>
          </a:prstGeom>
          <a:solidFill>
            <a:srgbClr val="827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130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120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111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18733" y="1707600"/>
            <a:ext cx="745067" cy="558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237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237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237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62601" y="1707600"/>
            <a:ext cx="745067" cy="558800"/>
          </a:xfrm>
          <a:prstGeom prst="rect">
            <a:avLst/>
          </a:prstGeom>
          <a:solidFill>
            <a:srgbClr val="507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80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119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27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523568" y="1707600"/>
            <a:ext cx="745067" cy="558800"/>
          </a:xfrm>
          <a:prstGeom prst="rect">
            <a:avLst/>
          </a:prstGeom>
          <a:solidFill>
            <a:srgbClr val="FCA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252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174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.59</a:t>
            </a:r>
            <a:endParaRPr lang="en-US" sz="563" dirty="0">
              <a:solidFill>
                <a:schemeClr val="tx1"/>
              </a:solidFill>
            </a:endParaRPr>
          </a:p>
        </p:txBody>
      </p:sp>
      <p:pic>
        <p:nvPicPr>
          <p:cNvPr id="58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9067" y="3416309"/>
            <a:ext cx="2540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309" y="5619575"/>
            <a:ext cx="1385371" cy="1117093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7484533" y="1707600"/>
            <a:ext cx="745067" cy="558800"/>
          </a:xfrm>
          <a:prstGeom prst="rect">
            <a:avLst/>
          </a:prstGeom>
          <a:solidFill>
            <a:srgbClr val="532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83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36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118</a:t>
            </a:r>
            <a:endParaRPr lang="en-US" sz="563" dirty="0">
              <a:solidFill>
                <a:schemeClr val="bg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66"/>
          <a:stretch/>
        </p:blipFill>
        <p:spPr>
          <a:xfrm>
            <a:off x="9372600" y="6645349"/>
            <a:ext cx="1191192" cy="15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80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14350" rtl="0" eaLnBrk="1" latinLnBrk="0" hangingPunct="1">
        <a:lnSpc>
          <a:spcPct val="100000"/>
        </a:lnSpc>
        <a:spcBef>
          <a:spcPct val="0"/>
        </a:spcBef>
        <a:buNone/>
        <a:defRPr sz="30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5ACBF0"/>
          </p15:clr>
        </p15:guide>
        <p15:guide id="2" pos="12971" userDrawn="1">
          <p15:clr>
            <a:srgbClr val="5ACBF0"/>
          </p15:clr>
        </p15:guide>
        <p15:guide id="3" pos="7296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5542" y="165467"/>
            <a:ext cx="11716335" cy="6545212"/>
          </a:xfrm>
          <a:prstGeom prst="roundRect">
            <a:avLst>
              <a:gd name="adj" fmla="val 2258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38"/>
            <a:ext cx="11176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slide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6400" y="1233932"/>
            <a:ext cx="11176000" cy="47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33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9067" y="3416309"/>
            <a:ext cx="2540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017" y="5655966"/>
            <a:ext cx="828311" cy="1054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309" y="5619575"/>
            <a:ext cx="1385371" cy="1117093"/>
          </a:xfrm>
          <a:prstGeom prst="rect">
            <a:avLst/>
          </a:prstGeom>
        </p:spPr>
      </p:pic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356651" y="5720316"/>
            <a:ext cx="1307805" cy="9569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59" y="5677786"/>
            <a:ext cx="1092412" cy="9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3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64" r:id="rId4"/>
    <p:sldLayoutId id="2147483769" r:id="rId5"/>
    <p:sldLayoutId id="2147483770" r:id="rId6"/>
    <p:sldLayoutId id="214748377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92881" indent="-192881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defRPr sz="21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289322" indent="-160735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2pPr>
      <a:lvl3pPr marL="514350" indent="-1285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3pPr>
      <a:lvl4pPr marL="771525" indent="-1285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4pPr>
      <a:lvl5pPr marL="1028700" indent="-1285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96" userDrawn="1">
          <p15:clr>
            <a:srgbClr val="5ACBF0"/>
          </p15:clr>
        </p15:guide>
        <p15:guide id="2" pos="12971" userDrawn="1">
          <p15:clr>
            <a:srgbClr val="5ACBF0"/>
          </p15:clr>
        </p15:guide>
        <p15:guide id="3" pos="256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B3473-5193-4AC1-9169-6977ADF2DCF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3" y="2971800"/>
            <a:ext cx="10972799" cy="17907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Chris Budai, PM</a:t>
            </a:r>
          </a:p>
          <a:p>
            <a:r>
              <a:rPr lang="en-US" dirty="0" smtClean="0"/>
              <a:t>Jeremy Britton, TL</a:t>
            </a:r>
          </a:p>
          <a:p>
            <a:r>
              <a:rPr lang="en-US" dirty="0" smtClean="0"/>
              <a:t>Scott Fielding, PM-E</a:t>
            </a:r>
          </a:p>
          <a:p>
            <a:r>
              <a:rPr lang="en-US" dirty="0" smtClean="0"/>
              <a:t>Logan Negherbon, EC-HD</a:t>
            </a:r>
          </a:p>
          <a:p>
            <a:r>
              <a:rPr lang="en-US" dirty="0" smtClean="0"/>
              <a:t>Ryan Souders, EC-DM</a:t>
            </a:r>
            <a:endParaRPr lang="en-US" dirty="0"/>
          </a:p>
          <a:p>
            <a:r>
              <a:rPr lang="en-US" dirty="0" smtClean="0"/>
              <a:t>7 November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Cougar Downstream passage</a:t>
            </a:r>
            <a:br>
              <a:rPr lang="en-US" dirty="0" smtClean="0"/>
            </a:br>
            <a:r>
              <a:rPr lang="en-US" dirty="0" smtClean="0"/>
              <a:t>60% DDR</a:t>
            </a:r>
            <a:br>
              <a:rPr lang="en-US" dirty="0" smtClean="0"/>
            </a:br>
            <a:r>
              <a:rPr lang="en-US" dirty="0" smtClean="0"/>
              <a:t>Progress update</a:t>
            </a:r>
            <a:endParaRPr lang="en-US" dirty="0"/>
          </a:p>
        </p:txBody>
      </p:sp>
      <p:pic>
        <p:nvPicPr>
          <p:cNvPr id="5" name="Picture Placeholder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4" b="2444"/>
          <a:stretch>
            <a:fillRect/>
          </a:stretch>
        </p:blipFill>
        <p:spPr>
          <a:xfrm>
            <a:off x="6248400" y="1447564"/>
            <a:ext cx="5334000" cy="3734036"/>
          </a:xfrm>
          <a:prstGeom prst="roundRect">
            <a:avLst>
              <a:gd name="adj" fmla="val 6491"/>
            </a:avLst>
          </a:prstGeom>
        </p:spPr>
      </p:pic>
    </p:spTree>
    <p:extLst>
      <p:ext uri="{BB962C8B-B14F-4D97-AF65-F5344CB8AC3E}">
        <p14:creationId xmlns:p14="http://schemas.microsoft.com/office/powerpoint/2010/main" val="34598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flow</a:t>
            </a:r>
            <a:endParaRPr lang="en-US" strike="sngStrike" dirty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06400" y="1225550"/>
            <a:ext cx="6699461" cy="4718049"/>
          </a:xfrm>
        </p:spPr>
        <p:txBody>
          <a:bodyPr/>
          <a:lstStyle/>
          <a:p>
            <a:r>
              <a:rPr lang="en-US" dirty="0" smtClean="0"/>
              <a:t>FSS design flow is 300 </a:t>
            </a:r>
            <a:r>
              <a:rPr lang="en-US" dirty="0" err="1" smtClean="0"/>
              <a:t>cfs</a:t>
            </a:r>
            <a:r>
              <a:rPr lang="en-US" dirty="0" smtClean="0"/>
              <a:t> to 1,000 </a:t>
            </a:r>
            <a:r>
              <a:rPr lang="en-US" dirty="0" err="1" smtClean="0"/>
              <a:t>cfs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covers the majority of outflows</a:t>
            </a:r>
          </a:p>
          <a:p>
            <a:endParaRPr lang="en-US" dirty="0" smtClean="0"/>
          </a:p>
          <a:p>
            <a:r>
              <a:rPr lang="en-US" dirty="0" smtClean="0"/>
              <a:t>Two months when flows often above 1,000 </a:t>
            </a:r>
            <a:r>
              <a:rPr lang="en-US" dirty="0" err="1" smtClean="0"/>
              <a:t>cfs</a:t>
            </a:r>
            <a:endParaRPr lang="en-US" dirty="0"/>
          </a:p>
          <a:p>
            <a:r>
              <a:rPr lang="en-US" dirty="0" smtClean="0"/>
              <a:t>AND fish are passing: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Fry in May (pool above 1571)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Yearlings in January (pool below 1571)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When pool is above 1571, excess flow passes over WTCT weirs – fish don’t like to pass trash racks in front of weirs</a:t>
            </a:r>
          </a:p>
          <a:p>
            <a:endParaRPr lang="en-US" dirty="0"/>
          </a:p>
          <a:p>
            <a:r>
              <a:rPr lang="en-US" dirty="0" smtClean="0"/>
              <a:t>When pool is below 1571, excess flow passes RO bypass gate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861" y="2826874"/>
            <a:ext cx="4840333" cy="3719539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5378245" y="5220929"/>
            <a:ext cx="2615381" cy="679737"/>
          </a:xfrm>
          <a:custGeom>
            <a:avLst/>
            <a:gdLst>
              <a:gd name="connsiteX0" fmla="*/ 0 w 2615381"/>
              <a:gd name="connsiteY0" fmla="*/ 0 h 679737"/>
              <a:gd name="connsiteX1" fmla="*/ 855407 w 2615381"/>
              <a:gd name="connsiteY1" fmla="*/ 678426 h 679737"/>
              <a:gd name="connsiteX2" fmla="*/ 2615381 w 2615381"/>
              <a:gd name="connsiteY2" fmla="*/ 137652 h 6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5381" h="679737">
                <a:moveTo>
                  <a:pt x="0" y="0"/>
                </a:moveTo>
                <a:cubicBezTo>
                  <a:pt x="209755" y="327742"/>
                  <a:pt x="419510" y="655484"/>
                  <a:pt x="855407" y="678426"/>
                </a:cubicBezTo>
                <a:cubicBezTo>
                  <a:pt x="1291304" y="701368"/>
                  <a:pt x="1953342" y="419510"/>
                  <a:pt x="2615381" y="137652"/>
                </a:cubicBezTo>
              </a:path>
            </a:pathLst>
          </a:custGeom>
          <a:noFill/>
          <a:ln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Entrance shape &amp;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36" y="1268095"/>
            <a:ext cx="11176000" cy="4718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748" y="1498866"/>
            <a:ext cx="3122334" cy="4024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8421534" y="2210701"/>
            <a:ext cx="924560" cy="2600960"/>
            <a:chOff x="9154160" y="1336705"/>
            <a:chExt cx="924560" cy="2600960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9781015" y="1336705"/>
              <a:ext cx="2977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078720" y="1336705"/>
              <a:ext cx="0" cy="1136014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9408160" y="2472719"/>
              <a:ext cx="670560" cy="1464946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9154160" y="3779520"/>
              <a:ext cx="254000" cy="15814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03071" y="2118973"/>
            <a:ext cx="7291908" cy="3479238"/>
            <a:chOff x="585275" y="3205192"/>
            <a:chExt cx="7291908" cy="3479238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2224769" y="5666760"/>
              <a:ext cx="0" cy="7590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4543721" y="5624830"/>
              <a:ext cx="0" cy="7590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585275" y="3205192"/>
              <a:ext cx="7291908" cy="3479238"/>
              <a:chOff x="585275" y="3205192"/>
              <a:chExt cx="7291908" cy="347923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5853" y="3205192"/>
                <a:ext cx="3441174" cy="241963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9211" y="3627120"/>
                <a:ext cx="2197855" cy="1940560"/>
              </a:xfrm>
              <a:prstGeom prst="rect">
                <a:avLst/>
              </a:prstGeom>
            </p:spPr>
          </p:pic>
          <p:cxnSp>
            <p:nvCxnSpPr>
              <p:cNvPr id="24" name="Straight Connector 23"/>
              <p:cNvCxnSpPr/>
              <p:nvPr/>
            </p:nvCxnSpPr>
            <p:spPr>
              <a:xfrm flipV="1">
                <a:off x="1555854" y="4994291"/>
                <a:ext cx="690880" cy="48220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29" idx="2"/>
              </p:cNvCxnSpPr>
              <p:nvPr/>
            </p:nvCxnSpPr>
            <p:spPr>
              <a:xfrm flipH="1" flipV="1">
                <a:off x="2230259" y="4988559"/>
                <a:ext cx="2346492" cy="15206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9" name="Arc 28"/>
              <p:cNvSpPr/>
              <p:nvPr/>
            </p:nvSpPr>
            <p:spPr>
              <a:xfrm flipH="1">
                <a:off x="4575184" y="4242791"/>
                <a:ext cx="3301999" cy="1591271"/>
              </a:xfrm>
              <a:prstGeom prst="arc">
                <a:avLst>
                  <a:gd name="adj1" fmla="val 16200000"/>
                  <a:gd name="adj2" fmla="val 21527770"/>
                </a:avLst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85275" y="4768435"/>
                <a:ext cx="815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16 FT</a:t>
                </a:r>
                <a:endParaRPr lang="en-US" dirty="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V="1">
                <a:off x="1426151" y="4953101"/>
                <a:ext cx="193955" cy="1381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610605" y="5297428"/>
                <a:ext cx="815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25 FT</a:t>
                </a:r>
                <a:endParaRPr lang="en-US" dirty="0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V="1">
                <a:off x="1360707" y="5470869"/>
                <a:ext cx="193955" cy="1381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2662757" y="5716623"/>
                <a:ext cx="167051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PRIMARY SCREENS</a:t>
                </a:r>
              </a:p>
              <a:p>
                <a:r>
                  <a:rPr lang="en-US" dirty="0" smtClean="0"/>
                  <a:t>310-420 CFS</a:t>
                </a:r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818196" y="5761100"/>
                <a:ext cx="17052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SECONDARY</a:t>
                </a:r>
              </a:p>
              <a:p>
                <a:r>
                  <a:rPr lang="en-US" dirty="0" smtClean="0"/>
                  <a:t>SCREENS </a:t>
                </a:r>
              </a:p>
              <a:p>
                <a:r>
                  <a:rPr lang="en-US" dirty="0" smtClean="0"/>
                  <a:t>145-195 CFS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32228" y="5761100"/>
                <a:ext cx="14572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ENTRANCE</a:t>
                </a:r>
              </a:p>
              <a:p>
                <a:r>
                  <a:rPr lang="en-US" dirty="0" smtClean="0"/>
                  <a:t>RAMP</a:t>
                </a:r>
                <a:endParaRPr lang="en-US" dirty="0"/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428400" y="1770611"/>
            <a:ext cx="6344793" cy="3956858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50259" y="5239676"/>
            <a:ext cx="180369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≈ 2/3 of the flow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549709" y="5228879"/>
            <a:ext cx="180369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≈ 1/3 of the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66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Movement Through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5600" y="2276706"/>
            <a:ext cx="3660249" cy="2103120"/>
            <a:chOff x="881697" y="3880917"/>
            <a:chExt cx="3660249" cy="20626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1697" y="3880917"/>
              <a:ext cx="3660249" cy="206268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980239" y="4486963"/>
              <a:ext cx="3205480" cy="1298140"/>
              <a:chOff x="980239" y="4486963"/>
              <a:chExt cx="3205480" cy="129814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H="1">
                <a:off x="1671615" y="4583235"/>
                <a:ext cx="6096" cy="8598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2670048" y="4635906"/>
                <a:ext cx="0" cy="8214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 flipV="1">
                <a:off x="1829461" y="5181600"/>
                <a:ext cx="154197" cy="254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1651000" y="4578232"/>
                <a:ext cx="152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1816135" y="4578232"/>
                <a:ext cx="9144" cy="6329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 flipV="1">
                <a:off x="1827428" y="4698096"/>
                <a:ext cx="154197" cy="254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 flipV="1">
                <a:off x="1799594" y="5008171"/>
                <a:ext cx="154197" cy="254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 flipV="1">
                <a:off x="1825279" y="4858819"/>
                <a:ext cx="154197" cy="2541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>
                <a:off x="1524000" y="5457354"/>
                <a:ext cx="1146048" cy="50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2365344" y="5243993"/>
                <a:ext cx="134112" cy="247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1323895" y="4486963"/>
                <a:ext cx="286512" cy="1042416"/>
              </a:xfrm>
              <a:prstGeom prst="rect">
                <a:avLst/>
              </a:prstGeom>
              <a:noFill/>
              <a:ln w="127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V="1">
                <a:off x="2365344" y="5051489"/>
                <a:ext cx="134112" cy="247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2353152" y="4888614"/>
                <a:ext cx="134112" cy="247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2353152" y="4750044"/>
                <a:ext cx="134112" cy="247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V="1">
                <a:off x="2577709" y="4578232"/>
                <a:ext cx="134112" cy="247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2498228" y="4595779"/>
                <a:ext cx="9144" cy="63295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3142465" y="4607938"/>
                <a:ext cx="4982" cy="108971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4143946" y="4578232"/>
                <a:ext cx="0" cy="1119416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3303359" y="5193759"/>
                <a:ext cx="154197" cy="25413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>
                <a:off x="3124898" y="4590391"/>
                <a:ext cx="152400" cy="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3290033" y="4590391"/>
                <a:ext cx="9144" cy="632957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H="1" flipV="1">
                <a:off x="3301326" y="4710255"/>
                <a:ext cx="154197" cy="25413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 flipV="1">
                <a:off x="3273492" y="5020330"/>
                <a:ext cx="154197" cy="25413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 flipV="1">
                <a:off x="3299177" y="4870978"/>
                <a:ext cx="154197" cy="25413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H="1">
                <a:off x="1200912" y="5700121"/>
                <a:ext cx="2943034" cy="8029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V="1">
                <a:off x="3839242" y="5256152"/>
                <a:ext cx="134112" cy="2474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980239" y="4494152"/>
                <a:ext cx="314533" cy="1290951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 flipV="1">
                <a:off x="3839242" y="5063648"/>
                <a:ext cx="134112" cy="2474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3827050" y="4900773"/>
                <a:ext cx="134112" cy="2474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V="1">
                <a:off x="3827050" y="4762203"/>
                <a:ext cx="134112" cy="2474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4051607" y="4590391"/>
                <a:ext cx="134112" cy="2474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3972126" y="4607938"/>
                <a:ext cx="9144" cy="632957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7647904" y="2257592"/>
            <a:ext cx="3844108" cy="2103120"/>
            <a:chOff x="5085711" y="4028026"/>
            <a:chExt cx="3844108" cy="1901467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5711" y="4028026"/>
              <a:ext cx="3844108" cy="190146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62" name="Straight Arrow Connector 61"/>
            <p:cNvCxnSpPr/>
            <p:nvPr/>
          </p:nvCxnSpPr>
          <p:spPr>
            <a:xfrm flipH="1">
              <a:off x="6449088" y="4481997"/>
              <a:ext cx="8109" cy="9953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7203366" y="4478788"/>
              <a:ext cx="12488" cy="9785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 flipV="1">
              <a:off x="6573387" y="5049882"/>
              <a:ext cx="154197" cy="254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6420326" y="4446514"/>
              <a:ext cx="152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6560061" y="4446514"/>
              <a:ext cx="9144" cy="63295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 flipV="1">
              <a:off x="6571354" y="4566378"/>
              <a:ext cx="154197" cy="254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 flipV="1">
              <a:off x="6543520" y="4876453"/>
              <a:ext cx="154197" cy="254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 flipV="1">
              <a:off x="6569205" y="4727101"/>
              <a:ext cx="154197" cy="254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>
              <a:off x="6057318" y="5462870"/>
              <a:ext cx="1146048" cy="50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6967030" y="5086875"/>
              <a:ext cx="134112" cy="24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5773993" y="4410984"/>
              <a:ext cx="500214" cy="1166855"/>
            </a:xfrm>
            <a:prstGeom prst="rect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V="1">
              <a:off x="6967030" y="4894371"/>
              <a:ext cx="134112" cy="24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6954838" y="4731496"/>
              <a:ext cx="134112" cy="24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6954838" y="4592926"/>
              <a:ext cx="134112" cy="24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7123515" y="4451594"/>
              <a:ext cx="134112" cy="24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7099914" y="4438661"/>
              <a:ext cx="9144" cy="63295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7779711" y="4476220"/>
              <a:ext cx="9934" cy="119639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8544560" y="4446514"/>
              <a:ext cx="8032" cy="1226096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 flipV="1">
              <a:off x="7940605" y="5062041"/>
              <a:ext cx="154197" cy="25413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>
              <a:off x="7762144" y="4458673"/>
              <a:ext cx="152400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7927279" y="4458673"/>
              <a:ext cx="9144" cy="632957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 flipV="1">
              <a:off x="7938572" y="4578537"/>
              <a:ext cx="154197" cy="25413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 flipV="1">
              <a:off x="7910738" y="4888612"/>
              <a:ext cx="154197" cy="25413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 flipV="1">
              <a:off x="7936423" y="4739260"/>
              <a:ext cx="154197" cy="25413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>
              <a:off x="5594318" y="5675083"/>
              <a:ext cx="2943034" cy="8029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8247888" y="5124434"/>
              <a:ext cx="134112" cy="2474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5203588" y="4413184"/>
              <a:ext cx="495164" cy="1371919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8247888" y="4931930"/>
              <a:ext cx="134112" cy="2474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8235696" y="4769055"/>
              <a:ext cx="134112" cy="2474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8235696" y="4630485"/>
              <a:ext cx="134112" cy="2474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8460253" y="4458673"/>
              <a:ext cx="134112" cy="2474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V="1">
              <a:off x="8380772" y="4476220"/>
              <a:ext cx="9144" cy="632957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979011" y="4418451"/>
            <a:ext cx="284988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DEWATERING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119533" y="4532341"/>
            <a:ext cx="327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SECONDARY DEWATERING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4240034" y="1341123"/>
            <a:ext cx="3383280" cy="4114800"/>
            <a:chOff x="8594990" y="1589983"/>
            <a:chExt cx="3241208" cy="37114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9836" y="2085268"/>
              <a:ext cx="2128193" cy="2743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15" name="Straight Connector 14"/>
            <p:cNvCxnSpPr/>
            <p:nvPr/>
          </p:nvCxnSpPr>
          <p:spPr>
            <a:xfrm flipH="1" flipV="1">
              <a:off x="9526794" y="3475345"/>
              <a:ext cx="1509105" cy="78970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9795037" y="3017980"/>
              <a:ext cx="1549262" cy="199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8800174" y="4932150"/>
              <a:ext cx="28308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PRIMARY DEWATERING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9526794" y="3306681"/>
              <a:ext cx="88757" cy="16480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11035899" y="4095699"/>
              <a:ext cx="82111" cy="16935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9795037" y="2778820"/>
              <a:ext cx="0" cy="24913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11344299" y="2778820"/>
              <a:ext cx="0" cy="2391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8594990" y="1589983"/>
              <a:ext cx="32412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SECONDARY DEWATERING</a:t>
              </a:r>
            </a:p>
          </p:txBody>
        </p:sp>
        <p:cxnSp>
          <p:nvCxnSpPr>
            <p:cNvPr id="58" name="Straight Connector 57"/>
            <p:cNvCxnSpPr>
              <a:endCxn id="24" idx="0"/>
            </p:cNvCxnSpPr>
            <p:nvPr/>
          </p:nvCxnSpPr>
          <p:spPr>
            <a:xfrm flipH="1">
              <a:off x="10215594" y="3886598"/>
              <a:ext cx="65752" cy="10455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5" idx="2"/>
            </p:cNvCxnSpPr>
            <p:nvPr/>
          </p:nvCxnSpPr>
          <p:spPr>
            <a:xfrm>
              <a:off x="10215594" y="1959315"/>
              <a:ext cx="220187" cy="10954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1013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Movement Through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84251" y="569541"/>
            <a:ext cx="4540143" cy="5852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3302000" y="2573160"/>
            <a:ext cx="2144186" cy="131812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46186" y="3881120"/>
            <a:ext cx="1747094" cy="1016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7040878" y="3241040"/>
            <a:ext cx="50802" cy="599440"/>
          </a:xfrm>
          <a:custGeom>
            <a:avLst/>
            <a:gdLst>
              <a:gd name="connsiteX0" fmla="*/ 50802 w 50802"/>
              <a:gd name="connsiteY0" fmla="*/ 599440 h 599440"/>
              <a:gd name="connsiteX1" fmla="*/ 50802 w 50802"/>
              <a:gd name="connsiteY1" fmla="*/ 599440 h 599440"/>
              <a:gd name="connsiteX2" fmla="*/ 40642 w 50802"/>
              <a:gd name="connsiteY2" fmla="*/ 497840 h 599440"/>
              <a:gd name="connsiteX3" fmla="*/ 20322 w 50802"/>
              <a:gd name="connsiteY3" fmla="*/ 436880 h 599440"/>
              <a:gd name="connsiteX4" fmla="*/ 10162 w 50802"/>
              <a:gd name="connsiteY4" fmla="*/ 172720 h 599440"/>
              <a:gd name="connsiteX5" fmla="*/ 2 w 50802"/>
              <a:gd name="connsiteY5" fmla="*/ 0 h 59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02" h="599440">
                <a:moveTo>
                  <a:pt x="50802" y="599440"/>
                </a:moveTo>
                <a:lnTo>
                  <a:pt x="50802" y="599440"/>
                </a:lnTo>
                <a:cubicBezTo>
                  <a:pt x="47415" y="565573"/>
                  <a:pt x="46914" y="531293"/>
                  <a:pt x="40642" y="497840"/>
                </a:cubicBezTo>
                <a:cubicBezTo>
                  <a:pt x="36695" y="476788"/>
                  <a:pt x="20322" y="436880"/>
                  <a:pt x="20322" y="436880"/>
                </a:cubicBezTo>
                <a:cubicBezTo>
                  <a:pt x="16935" y="348827"/>
                  <a:pt x="14455" y="260734"/>
                  <a:pt x="10162" y="172720"/>
                </a:cubicBezTo>
                <a:cubicBezTo>
                  <a:pt x="-449" y="-44796"/>
                  <a:pt x="2" y="78997"/>
                  <a:pt x="2" y="0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91680" y="2743200"/>
            <a:ext cx="0" cy="109728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29881" y="2743200"/>
            <a:ext cx="0" cy="109728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7091680" y="2733040"/>
            <a:ext cx="838201" cy="1016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29881" y="4033520"/>
            <a:ext cx="0" cy="131600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797801" y="2956560"/>
            <a:ext cx="132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797801" y="3291840"/>
            <a:ext cx="132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797801" y="3728720"/>
            <a:ext cx="132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785101" y="4089400"/>
            <a:ext cx="132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785101" y="4470400"/>
            <a:ext cx="132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785101" y="4874260"/>
            <a:ext cx="132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91680" y="4874260"/>
            <a:ext cx="0" cy="48415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7091680" y="5349521"/>
            <a:ext cx="825501" cy="88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854090" y="3540760"/>
            <a:ext cx="2144186" cy="131812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998276" y="4833621"/>
            <a:ext cx="2113530" cy="2525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654288" y="5082504"/>
            <a:ext cx="196853" cy="20891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7513528" y="2920383"/>
            <a:ext cx="21382" cy="226657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7529936" y="2931123"/>
            <a:ext cx="140759" cy="2032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7504430" y="3291840"/>
            <a:ext cx="140759" cy="2032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7513529" y="3718560"/>
            <a:ext cx="140759" cy="2032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7521257" y="4107320"/>
            <a:ext cx="140759" cy="2032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7521256" y="4891331"/>
            <a:ext cx="140759" cy="2032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7504430" y="4496080"/>
            <a:ext cx="140759" cy="2032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542545" y="5171422"/>
            <a:ext cx="233029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4374093" y="5258045"/>
            <a:ext cx="3271096" cy="229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374092" y="5247334"/>
            <a:ext cx="7634" cy="771499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274060" y="6003698"/>
            <a:ext cx="2971800" cy="38378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AV W/ TRANSPORT TANK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7118557" y="3949382"/>
            <a:ext cx="160020" cy="166300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7128342" y="4636503"/>
            <a:ext cx="160020" cy="166300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009641" y="1207751"/>
            <a:ext cx="2809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CAPTURE VELOCITY</a:t>
            </a:r>
          </a:p>
          <a:p>
            <a:r>
              <a:rPr lang="en-US" sz="1400" dirty="0" smtClean="0"/>
              <a:t>~7.25 FT/S TAKES PLACE </a:t>
            </a:r>
          </a:p>
          <a:p>
            <a:r>
              <a:rPr lang="en-US" sz="1400" dirty="0" smtClean="0"/>
              <a:t>WITHIN THE SECONDARY SCREENS.</a:t>
            </a:r>
            <a:endParaRPr lang="en-US" sz="1400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6262435" y="2154797"/>
            <a:ext cx="83753" cy="1581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495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areas 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8587" lvl="1" indent="0">
              <a:buNone/>
            </a:pPr>
            <a:r>
              <a:rPr lang="en-US" dirty="0" smtClean="0"/>
              <a:t>FSS Entrance:</a:t>
            </a:r>
          </a:p>
          <a:p>
            <a:pPr lvl="1"/>
            <a:r>
              <a:rPr lang="en-US" dirty="0" smtClean="0"/>
              <a:t>Hydraulic modeling (CFD and physical)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 Potential adaptive management measures:</a:t>
            </a:r>
          </a:p>
          <a:p>
            <a:pPr lvl="1"/>
            <a:r>
              <a:rPr lang="en-US" dirty="0" smtClean="0"/>
              <a:t>Guidance structures (e.g. nets)</a:t>
            </a:r>
          </a:p>
          <a:p>
            <a:pPr lvl="1"/>
            <a:r>
              <a:rPr lang="en-US" dirty="0" smtClean="0"/>
              <a:t>Reservoir operations</a:t>
            </a:r>
            <a:endParaRPr lang="en-US" dirty="0"/>
          </a:p>
          <a:p>
            <a:pPr lvl="1"/>
            <a:r>
              <a:rPr lang="en-US" dirty="0" smtClean="0"/>
              <a:t>Modifiable FSS entrance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Other:</a:t>
            </a:r>
          </a:p>
          <a:p>
            <a:pPr lvl="1"/>
            <a:r>
              <a:rPr lang="en-US" dirty="0"/>
              <a:t>Debris management</a:t>
            </a:r>
          </a:p>
          <a:p>
            <a:pPr lvl="1"/>
            <a:r>
              <a:rPr lang="en-US" dirty="0"/>
              <a:t>Rock excavation</a:t>
            </a:r>
          </a:p>
          <a:p>
            <a:pPr lvl="1"/>
            <a:r>
              <a:rPr lang="en-US" dirty="0"/>
              <a:t>Defining O&amp;M </a:t>
            </a:r>
            <a:r>
              <a:rPr lang="en-US" dirty="0" smtClean="0"/>
              <a:t>needs</a:t>
            </a:r>
            <a:endParaRPr lang="en-US" dirty="0"/>
          </a:p>
          <a:p>
            <a:pPr lvl="1"/>
            <a:r>
              <a:rPr lang="en-US" dirty="0" smtClean="0"/>
              <a:t>WTCT </a:t>
            </a:r>
            <a:r>
              <a:rPr lang="en-US" dirty="0"/>
              <a:t>weir leakage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63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41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487" y="2056"/>
            <a:ext cx="9437298" cy="6855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38298" y="2996196"/>
            <a:ext cx="2882714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Daily </a:t>
            </a:r>
            <a:r>
              <a:rPr lang="en-US" sz="1400" dirty="0" err="1" smtClean="0"/>
              <a:t>Exceedance</a:t>
            </a:r>
            <a:r>
              <a:rPr lang="en-US" sz="1400" dirty="0" smtClean="0"/>
              <a:t> Outflow (</a:t>
            </a:r>
            <a:r>
              <a:rPr lang="en-US" sz="1400" dirty="0" err="1" smtClean="0"/>
              <a:t>cfs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8377382" y="3140364"/>
            <a:ext cx="4054763" cy="30777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Percent of Fish Available for Passage with FSS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5196254" y="6502400"/>
            <a:ext cx="4158761" cy="2852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Purpose</a:t>
            </a:r>
            <a:endParaRPr lang="en-US" dirty="0"/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6078D3-8E5F-4BEF-9BF5-DD9C3C70DB7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6400" y="913948"/>
            <a:ext cx="5074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Discuss the 60</a:t>
            </a:r>
            <a:r>
              <a:rPr lang="en-US" dirty="0"/>
              <a:t>% </a:t>
            </a:r>
            <a:r>
              <a:rPr lang="en-US" dirty="0" smtClean="0"/>
              <a:t>Design Documentation Report (DDR) with WFFDWG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Risk Factors Driving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Design Address Risk Factors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 Areas Moving Forward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0743"/>
          <a:stretch/>
        </p:blipFill>
        <p:spPr>
          <a:xfrm>
            <a:off x="5724503" y="722202"/>
            <a:ext cx="5614154" cy="555413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63768" y="1802735"/>
            <a:ext cx="4726321" cy="3901432"/>
            <a:chOff x="1539089" y="2111318"/>
            <a:chExt cx="4726321" cy="3901432"/>
          </a:xfrm>
        </p:grpSpPr>
        <p:sp>
          <p:nvSpPr>
            <p:cNvPr id="7" name="Rectangle 6"/>
            <p:cNvSpPr/>
            <p:nvPr/>
          </p:nvSpPr>
          <p:spPr>
            <a:xfrm>
              <a:off x="1539089" y="2480650"/>
              <a:ext cx="3105339" cy="1964601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719782" y="3462950"/>
              <a:ext cx="1545628" cy="2180468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39089" y="2111318"/>
              <a:ext cx="1071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Far field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19782" y="5643418"/>
              <a:ext cx="1174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Near field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257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60% DDR</a:t>
            </a:r>
          </a:p>
          <a:p>
            <a:pPr lvl="1"/>
            <a:r>
              <a:rPr lang="en-US" dirty="0" smtClean="0"/>
              <a:t>WFFDWG review – November 1 – December 11, 2017</a:t>
            </a:r>
          </a:p>
          <a:p>
            <a:endParaRPr lang="en-US" dirty="0"/>
          </a:p>
          <a:p>
            <a:r>
              <a:rPr lang="en-US" dirty="0" smtClean="0"/>
              <a:t>Overall Project Schedule</a:t>
            </a:r>
          </a:p>
          <a:p>
            <a:pPr lvl="1"/>
            <a:r>
              <a:rPr lang="en-US" dirty="0" smtClean="0"/>
              <a:t>DDR Complete – April 2018</a:t>
            </a:r>
          </a:p>
          <a:p>
            <a:pPr lvl="1"/>
            <a:r>
              <a:rPr lang="en-US" dirty="0" smtClean="0"/>
              <a:t>Plans &amp; Specifications Complete – September 2019</a:t>
            </a:r>
          </a:p>
          <a:p>
            <a:pPr lvl="1"/>
            <a:r>
              <a:rPr lang="en-US" dirty="0" smtClean="0"/>
              <a:t>Award – Construction – Third Quarter 2020</a:t>
            </a:r>
          </a:p>
          <a:p>
            <a:pPr lvl="1"/>
            <a:r>
              <a:rPr lang="en-US" dirty="0" smtClean="0"/>
              <a:t>Construction Complete – 2022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Driving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Cul-de-sac</a:t>
            </a:r>
          </a:p>
          <a:p>
            <a:pPr lvl="1"/>
            <a:r>
              <a:rPr lang="en-US" dirty="0" smtClean="0"/>
              <a:t>Entrance near Water Temperature Control Tower (WTCT)</a:t>
            </a:r>
          </a:p>
          <a:p>
            <a:r>
              <a:rPr lang="en-US" dirty="0" smtClean="0"/>
              <a:t>Pool Fluctuation</a:t>
            </a:r>
          </a:p>
          <a:p>
            <a:pPr lvl="1"/>
            <a:r>
              <a:rPr lang="en-US" dirty="0" smtClean="0"/>
              <a:t>Fish collection from 1532 feet to 1690 feet</a:t>
            </a:r>
          </a:p>
          <a:p>
            <a:r>
              <a:rPr lang="en-US" dirty="0" smtClean="0"/>
              <a:t>Flow</a:t>
            </a:r>
          </a:p>
          <a:p>
            <a:pPr lvl="1"/>
            <a:r>
              <a:rPr lang="en-US" dirty="0" smtClean="0"/>
              <a:t>Design flow</a:t>
            </a:r>
          </a:p>
          <a:p>
            <a:pPr lvl="1"/>
            <a:r>
              <a:rPr lang="en-US" dirty="0" smtClean="0"/>
              <a:t>Competing flow</a:t>
            </a:r>
          </a:p>
          <a:p>
            <a:r>
              <a:rPr lang="en-US" dirty="0" smtClean="0"/>
              <a:t>Entrance</a:t>
            </a:r>
          </a:p>
          <a:p>
            <a:pPr lvl="1"/>
            <a:r>
              <a:rPr lang="en-US" dirty="0" smtClean="0"/>
              <a:t>Shape and configuration</a:t>
            </a:r>
          </a:p>
          <a:p>
            <a:pPr lvl="1"/>
            <a:r>
              <a:rPr lang="en-US" dirty="0" smtClean="0"/>
              <a:t>Fish collection 20 to 30 feet below water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8" y="1259454"/>
            <a:ext cx="3992181" cy="5166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within Reservoir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9" t="12228" r="36798" b="72224"/>
          <a:stretch/>
        </p:blipFill>
        <p:spPr bwMode="auto">
          <a:xfrm>
            <a:off x="5560540" y="2339545"/>
            <a:ext cx="5123770" cy="2257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235676" y="1911178"/>
            <a:ext cx="2051221" cy="68374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3303374" y="1902941"/>
            <a:ext cx="7380936" cy="4366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235676" y="2594920"/>
            <a:ext cx="4324864" cy="20017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8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</a:t>
            </a:r>
            <a:r>
              <a:rPr lang="en-US" dirty="0" smtClean="0"/>
              <a:t>in the </a:t>
            </a:r>
            <a:r>
              <a:rPr lang="en-US" dirty="0"/>
              <a:t>Cul-de-sac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810" t="22815" r="4488" b="15539"/>
          <a:stretch/>
        </p:blipFill>
        <p:spPr>
          <a:xfrm>
            <a:off x="2544309" y="1243007"/>
            <a:ext cx="6337252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794188">
            <a:off x="4225318" y="208027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09933" y="3965171"/>
            <a:ext cx="1014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CRANE PAD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8167" y="1504604"/>
            <a:ext cx="1206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PARKING</a:t>
            </a:r>
          </a:p>
          <a:p>
            <a:r>
              <a:rPr lang="en-US" dirty="0" smtClean="0"/>
              <a:t>LOT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44309" y="1838585"/>
            <a:ext cx="1206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PARKING</a:t>
            </a:r>
          </a:p>
          <a:p>
            <a:r>
              <a:rPr lang="en-US" dirty="0" smtClean="0"/>
              <a:t>LOT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24459" y="3390507"/>
            <a:ext cx="1539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COUGAR</a:t>
            </a:r>
          </a:p>
          <a:p>
            <a:r>
              <a:rPr lang="en-US" dirty="0" smtClean="0"/>
              <a:t>RESERVOIR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442828" y="3713673"/>
            <a:ext cx="142147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04950" y="5520502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RUSH</a:t>
            </a:r>
          </a:p>
          <a:p>
            <a:r>
              <a:rPr lang="en-US" dirty="0" smtClean="0"/>
              <a:t>CREEK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6974" y="259119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EL.1699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6974" y="396517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EL.1541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59704" y="2873906"/>
            <a:ext cx="3795746" cy="2930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59705" y="4753340"/>
            <a:ext cx="4348376" cy="5045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6974" y="448740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EL. 1470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759704" y="4259031"/>
            <a:ext cx="3795746" cy="2930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– Near Water Temperature Control tower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542"/>
          <a:stretch/>
        </p:blipFill>
        <p:spPr>
          <a:xfrm>
            <a:off x="5235199" y="1225550"/>
            <a:ext cx="3989070" cy="4621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94" y="1758771"/>
            <a:ext cx="3328670" cy="3464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13905" y="222781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2662" y="1904645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MOORING</a:t>
            </a:r>
          </a:p>
          <a:p>
            <a:r>
              <a:rPr lang="en-US" dirty="0" smtClean="0"/>
              <a:t>TOWER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74473" y="2597143"/>
            <a:ext cx="74814" cy="6198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48666" y="485397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FSS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282173" y="4621876"/>
            <a:ext cx="62888" cy="4167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10477" y="5441721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AMPHIBIOUS</a:t>
            </a:r>
          </a:p>
          <a:p>
            <a:r>
              <a:rPr lang="en-US" dirty="0" smtClean="0"/>
              <a:t>VEHICLE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7" idx="0"/>
          </p:cNvCxnSpPr>
          <p:nvPr/>
        </p:nvCxnSpPr>
        <p:spPr>
          <a:xfrm flipH="1" flipV="1">
            <a:off x="3466407" y="4688378"/>
            <a:ext cx="360961" cy="7533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315918" y="1435605"/>
            <a:ext cx="131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MOORING</a:t>
            </a:r>
          </a:p>
          <a:p>
            <a:r>
              <a:rPr lang="en-US" dirty="0"/>
              <a:t>TOWER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8884641" y="2000061"/>
            <a:ext cx="602952" cy="1674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229733" y="1662624"/>
            <a:ext cx="74814" cy="6198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912980" y="138943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FSS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36922" y="129329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WTCT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487593" y="3059484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AMPHIBIOUS</a:t>
            </a:r>
          </a:p>
          <a:p>
            <a:r>
              <a:rPr lang="en-US" dirty="0" smtClean="0"/>
              <a:t>VEHICLE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0" idx="1"/>
          </p:cNvCxnSpPr>
          <p:nvPr/>
        </p:nvCxnSpPr>
        <p:spPr>
          <a:xfrm flipH="1" flipV="1">
            <a:off x="9035564" y="2737696"/>
            <a:ext cx="452029" cy="6449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7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Fluctuations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498" y="1673859"/>
            <a:ext cx="3442503" cy="384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62" y="1673859"/>
            <a:ext cx="3245559" cy="384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29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Flow: 300 – 1,000 </a:t>
            </a:r>
            <a:r>
              <a:rPr lang="en-US" dirty="0" err="1" smtClean="0"/>
              <a:t>cfs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480" y="1534222"/>
            <a:ext cx="4108062" cy="4023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00" y="1534222"/>
            <a:ext cx="5084986" cy="4023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55042" y="5196592"/>
            <a:ext cx="164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400       600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 Templates">
  <a:themeElements>
    <a:clrScheme name="Custom 2">
      <a:dk1>
        <a:srgbClr val="000000"/>
      </a:dk1>
      <a:lt1>
        <a:srgbClr val="FFFFFF"/>
      </a:lt1>
      <a:dk2>
        <a:srgbClr val="83847A"/>
      </a:dk2>
      <a:lt2>
        <a:srgbClr val="A3A3A3"/>
      </a:lt2>
      <a:accent1>
        <a:srgbClr val="82786F"/>
      </a:accent1>
      <a:accent2>
        <a:srgbClr val="6E8778"/>
      </a:accent2>
      <a:accent3>
        <a:srgbClr val="705C38"/>
      </a:accent3>
      <a:accent4>
        <a:srgbClr val="3E6682"/>
      </a:accent4>
      <a:accent5>
        <a:srgbClr val="663830"/>
      </a:accent5>
      <a:accent6>
        <a:srgbClr val="EF4135"/>
      </a:accent6>
      <a:hlink>
        <a:srgbClr val="3E6682"/>
      </a:hlink>
      <a:folHlink>
        <a:srgbClr val="EF413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.22.17 Managers Meeting Ver 2.potx [Read-Only]" id="{3CC8F739-BDDA-4A7A-99C2-580B217B3037}" vid="{04D26AE5-B4AA-40E3-A974-670928552C7D}"/>
    </a:ext>
  </a:extLst>
</a:theme>
</file>

<file path=ppt/theme/theme2.xml><?xml version="1.0" encoding="utf-8"?>
<a:theme xmlns:a="http://schemas.openxmlformats.org/drawingml/2006/main" name="Content Templates">
  <a:themeElements>
    <a:clrScheme name="USACE COLOR SCHEME">
      <a:dk1>
        <a:srgbClr val="000000"/>
      </a:dk1>
      <a:lt1>
        <a:srgbClr val="83847A"/>
      </a:lt1>
      <a:dk2>
        <a:srgbClr val="FFFFFF"/>
      </a:dk2>
      <a:lt2>
        <a:srgbClr val="A3A3A3"/>
      </a:lt2>
      <a:accent1>
        <a:srgbClr val="82786F"/>
      </a:accent1>
      <a:accent2>
        <a:srgbClr val="6E8778"/>
      </a:accent2>
      <a:accent3>
        <a:srgbClr val="705C38"/>
      </a:accent3>
      <a:accent4>
        <a:srgbClr val="3E6682"/>
      </a:accent4>
      <a:accent5>
        <a:srgbClr val="663830"/>
      </a:accent5>
      <a:accent6>
        <a:srgbClr val="EF4135"/>
      </a:accent6>
      <a:hlink>
        <a:srgbClr val="3E6682"/>
      </a:hlink>
      <a:folHlink>
        <a:srgbClr val="EF4135"/>
      </a:folHlink>
    </a:clrScheme>
    <a:fontScheme name="USACE TEMPL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4339">
            <a:alpha val="89000"/>
          </a:srgbClr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9.22.17 Managers Meeting Ver 2.potx [Read-Only]" id="{3CC8F739-BDDA-4A7A-99C2-580B217B3037}" vid="{0ADDB996-AE07-49B6-BBD4-7079CB5EF5F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FF312FF1AAF44B210F350CB9C9885" ma:contentTypeVersion="1" ma:contentTypeDescription="Create a new document." ma:contentTypeScope="" ma:versionID="ce579a12f63866ebc38e5237c579c51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C350F64-642B-42B3-B7AD-7FB7352999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A95929-70A5-4036-8885-EBBB51D297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8AA963-2F43-416A-A529-86349D8BC8D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9.22.17 Managers Meeting Ver 2</Template>
  <TotalTime>1045</TotalTime>
  <Words>412</Words>
  <Application>Microsoft Office PowerPoint</Application>
  <PresentationFormat>Widescreen</PresentationFormat>
  <Paragraphs>136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Title Slide Templates</vt:lpstr>
      <vt:lpstr>Content Templates</vt:lpstr>
      <vt:lpstr>Cougar Downstream passage 60% DDR Progress update</vt:lpstr>
      <vt:lpstr>Meeting Purpose</vt:lpstr>
      <vt:lpstr>Schedule</vt:lpstr>
      <vt:lpstr>Risk Factors Driving Design</vt:lpstr>
      <vt:lpstr>Location within Reservoir</vt:lpstr>
      <vt:lpstr>Location in the Cul-de-sac</vt:lpstr>
      <vt:lpstr>Location – Near Water Temperature Control tower</vt:lpstr>
      <vt:lpstr>Pool Fluctuations</vt:lpstr>
      <vt:lpstr>Design Flow: 300 – 1,000 cfs</vt:lpstr>
      <vt:lpstr>flow</vt:lpstr>
      <vt:lpstr>Entrance shape &amp; Configuration</vt:lpstr>
      <vt:lpstr>Water Movement Through System</vt:lpstr>
      <vt:lpstr>Fish Movement Through System</vt:lpstr>
      <vt:lpstr>Focus areas moving forward</vt:lpstr>
      <vt:lpstr>Extra slides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Cougar Downstream passage Progress update</dc:title>
  <dc:creator>Tarbox, Erica M CIV USARMY CENWP (US)</dc:creator>
  <cp:lastModifiedBy>Britton, Jeremy P CIV USARMY CENWP (US)</cp:lastModifiedBy>
  <cp:revision>85</cp:revision>
  <cp:lastPrinted>2016-04-04T18:17:00Z</cp:lastPrinted>
  <dcterms:created xsi:type="dcterms:W3CDTF">2017-09-19T21:42:03Z</dcterms:created>
  <dcterms:modified xsi:type="dcterms:W3CDTF">2017-11-07T21:46:15Z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0x0101005F4FF312FF1AAF44B210F350CB9C9885</vt:lpwstr>
  </property>
</Properties>
</file>